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345" r:id="rId2"/>
    <p:sldId id="366" r:id="rId3"/>
    <p:sldId id="367" r:id="rId4"/>
    <p:sldId id="365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82F6"/>
    <a:srgbClr val="0A172B"/>
    <a:srgbClr val="1A1F30"/>
    <a:srgbClr val="007AFF"/>
    <a:srgbClr val="0D0761"/>
    <a:srgbClr val="030755"/>
    <a:srgbClr val="15254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3047C-664C-4371-9230-C778BB589073}" type="datetimeFigureOut">
              <a:rPr lang="de-DE" smtClean="0"/>
              <a:t>13.01.2026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8C9C3-9551-4717-9CB1-D5CC99D644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1695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0F9E1-245E-4893-B3E9-8F2E9E2D073F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2003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E4698-AAB1-64CC-5F81-5605B25B8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AFF1D4D-48F5-4A50-370D-88D8E3EA4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4581143-8ABD-7655-0942-A6DCCF9EF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04C12-2E61-A479-3FC2-4412A2ABF2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0F9E1-245E-4893-B3E9-8F2E9E2D073F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7790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E9841-0888-ABB6-35D8-EBA9451DD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AE1A499-1168-9D96-761F-B27926A5B6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FB0F07C-A90C-D5D8-8A5B-7AE8E9CA5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76EECE-4A96-251C-9D57-10B07C41A1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0F9E1-245E-4893-B3E9-8F2E9E2D073F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2481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079F5-02BC-9927-610D-E478D267C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AB027E5-EE70-A3FD-9FBE-A491F5FEEC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04C25AF-2DD6-8080-2401-145387A01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77870C-B84D-C671-0903-C9F3C61C8D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0F9E1-245E-4893-B3E9-8F2E9E2D073F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6938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7A2D8C-43A2-5798-8968-5CFD89D1A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90" y="1065316"/>
            <a:ext cx="10795820" cy="53018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787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323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mailto:office@mbo-trinity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hyperlink" Target="mailto:office@mbo-trinity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office@mbo-trinity.com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BD2693E-2775-8FFB-F8E8-740252561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28" y="376567"/>
            <a:ext cx="1368789" cy="47783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F0541F8-EA5A-F843-516F-87DD600B2588}"/>
              </a:ext>
            </a:extLst>
          </p:cNvPr>
          <p:cNvSpPr txBox="1"/>
          <p:nvPr/>
        </p:nvSpPr>
        <p:spPr>
          <a:xfrm>
            <a:off x="4428710" y="448700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Unternehmen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2FAC60C-43FF-B5B1-B0FF-4B57D13DC741}"/>
              </a:ext>
            </a:extLst>
          </p:cNvPr>
          <p:cNvSpPr txBox="1"/>
          <p:nvPr/>
        </p:nvSpPr>
        <p:spPr>
          <a:xfrm>
            <a:off x="6146735" y="448700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Produkte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E5A00D-F6BF-FB43-484E-20AC764BDCCC}"/>
              </a:ext>
            </a:extLst>
          </p:cNvPr>
          <p:cNvSpPr txBox="1"/>
          <p:nvPr/>
        </p:nvSpPr>
        <p:spPr>
          <a:xfrm>
            <a:off x="7429877" y="441063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Karriere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8C47053-32FB-D9EA-11BB-7761DCB8628A}"/>
              </a:ext>
            </a:extLst>
          </p:cNvPr>
          <p:cNvSpPr txBox="1"/>
          <p:nvPr/>
        </p:nvSpPr>
        <p:spPr>
          <a:xfrm>
            <a:off x="8586862" y="451553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Kontakt</a:t>
            </a:r>
          </a:p>
        </p:txBody>
      </p:sp>
      <p:pic>
        <p:nvPicPr>
          <p:cNvPr id="21" name="Grafik 20" descr="Ein Bild, das Flagge, rot, Karminrot, Symbol enthält.&#10;&#10;KI-generierte Inhalte können fehlerhaft sein.">
            <a:extLst>
              <a:ext uri="{FF2B5EF4-FFF2-40B4-BE49-F238E27FC236}">
                <a16:creationId xmlns:a16="http://schemas.microsoft.com/office/drawing/2014/main" id="{FBD8890F-A326-C8EF-4668-C02F7EC5D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61809" y="507102"/>
            <a:ext cx="331953" cy="21676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5A39E5C-3A32-E174-E85F-6F8C444AB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23" y="2062246"/>
            <a:ext cx="4853370" cy="1694288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F47B1A59-AA77-880F-57DC-BFB2C6143F12}"/>
              </a:ext>
            </a:extLst>
          </p:cNvPr>
          <p:cNvSpPr txBox="1"/>
          <p:nvPr/>
        </p:nvSpPr>
        <p:spPr>
          <a:xfrm>
            <a:off x="3473523" y="3757442"/>
            <a:ext cx="504916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AT" sz="185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de-AT" sz="1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Partner </a:t>
            </a:r>
            <a:r>
              <a:rPr lang="de-AT" sz="185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AT" sz="1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Technological Excellence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6F6A43A6-D01F-34D4-0D43-7BE4D26F7593}"/>
              </a:ext>
            </a:extLst>
          </p:cNvPr>
          <p:cNvCxnSpPr/>
          <p:nvPr/>
        </p:nvCxnSpPr>
        <p:spPr>
          <a:xfrm>
            <a:off x="0" y="1545996"/>
            <a:ext cx="121920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6D45A8B-78E5-AC2E-B26A-CC96E5C3DBF0}"/>
              </a:ext>
            </a:extLst>
          </p:cNvPr>
          <p:cNvCxnSpPr>
            <a:cxnSpLocks/>
          </p:cNvCxnSpPr>
          <p:nvPr/>
        </p:nvCxnSpPr>
        <p:spPr>
          <a:xfrm>
            <a:off x="-97896" y="4658413"/>
            <a:ext cx="1228989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0613E0-9B4F-789B-D44A-AFE036ADAD49}"/>
              </a:ext>
            </a:extLst>
          </p:cNvPr>
          <p:cNvSpPr txBox="1"/>
          <p:nvPr/>
        </p:nvSpPr>
        <p:spPr>
          <a:xfrm>
            <a:off x="10302322" y="1578920"/>
            <a:ext cx="1769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000" dirty="0" err="1">
                <a:solidFill>
                  <a:srgbClr val="FFFF00"/>
                </a:solidFill>
              </a:rPr>
              <a:t>Blidbereich</a:t>
            </a:r>
            <a:r>
              <a:rPr lang="de-DE" sz="1000" dirty="0">
                <a:solidFill>
                  <a:srgbClr val="FFFF00"/>
                </a:solidFill>
              </a:rPr>
              <a:t> / </a:t>
            </a:r>
            <a:r>
              <a:rPr lang="de-DE" sz="1000">
                <a:solidFill>
                  <a:srgbClr val="FFFF00"/>
                </a:solidFill>
              </a:rPr>
              <a:t>Fotoserie 3.4.1</a:t>
            </a:r>
            <a:endParaRPr lang="de-DE" sz="1000" dirty="0">
              <a:solidFill>
                <a:srgbClr val="FFFF00"/>
              </a:solidFill>
            </a:endParaRPr>
          </a:p>
        </p:txBody>
      </p:sp>
      <p:sp>
        <p:nvSpPr>
          <p:cNvPr id="36" name="Flussdiagramm: Prozess 35">
            <a:extLst>
              <a:ext uri="{FF2B5EF4-FFF2-40B4-BE49-F238E27FC236}">
                <a16:creationId xmlns:a16="http://schemas.microsoft.com/office/drawing/2014/main" id="{E2836311-1C93-9DBA-87B0-B4513AD8AF34}"/>
              </a:ext>
            </a:extLst>
          </p:cNvPr>
          <p:cNvSpPr/>
          <p:nvPr/>
        </p:nvSpPr>
        <p:spPr>
          <a:xfrm>
            <a:off x="754144" y="2552313"/>
            <a:ext cx="2303818" cy="652014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7101421-7978-8C98-709F-AFA01AA5F359}"/>
              </a:ext>
            </a:extLst>
          </p:cNvPr>
          <p:cNvSpPr txBox="1"/>
          <p:nvPr/>
        </p:nvSpPr>
        <p:spPr>
          <a:xfrm>
            <a:off x="1024036" y="2753637"/>
            <a:ext cx="15877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000" dirty="0">
                <a:solidFill>
                  <a:srgbClr val="FFFF00"/>
                </a:solidFill>
              </a:rPr>
              <a:t>Textserie 3.4.1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4B256F63-C568-C653-D832-C27A5772F550}"/>
              </a:ext>
            </a:extLst>
          </p:cNvPr>
          <p:cNvSpPr txBox="1"/>
          <p:nvPr/>
        </p:nvSpPr>
        <p:spPr>
          <a:xfrm>
            <a:off x="9811518" y="457258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Download</a:t>
            </a:r>
          </a:p>
        </p:txBody>
      </p:sp>
    </p:spTree>
    <p:extLst>
      <p:ext uri="{BB962C8B-B14F-4D97-AF65-F5344CB8AC3E}">
        <p14:creationId xmlns:p14="http://schemas.microsoft.com/office/powerpoint/2010/main" val="213709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FFC33-B781-7AD5-2500-49FC7AFE6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71553AB-0045-7029-4EE3-D74EED37A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28" y="376567"/>
            <a:ext cx="1368789" cy="477838"/>
          </a:xfrm>
          <a:prstGeom prst="rect">
            <a:avLst/>
          </a:prstGeom>
        </p:spPr>
      </p:pic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AEB33EE7-9CF3-C017-40A4-486D23A966FC}"/>
              </a:ext>
            </a:extLst>
          </p:cNvPr>
          <p:cNvSpPr txBox="1">
            <a:spLocks/>
          </p:cNvSpPr>
          <p:nvPr/>
        </p:nvSpPr>
        <p:spPr>
          <a:xfrm>
            <a:off x="906276" y="6298870"/>
            <a:ext cx="10443596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9864725" algn="r"/>
              </a:tabLst>
            </a:pPr>
            <a:r>
              <a:rPr lang="de-AT" altLang="de-DE" sz="105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MBO Trinity GmbH </a:t>
            </a:r>
            <a:r>
              <a:rPr lang="de-AT" altLang="de-DE" sz="105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de-AT" altLang="de-DE" sz="105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mail: </a:t>
            </a:r>
            <a:r>
              <a:rPr lang="de-AT" altLang="de-DE" sz="1050" u="sng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office@mbo-trinity.com</a:t>
            </a:r>
            <a:r>
              <a:rPr lang="de-AT" altLang="de-DE" sz="105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de-AT" altLang="de-DE" sz="1050" b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tel</a:t>
            </a:r>
            <a:r>
              <a:rPr lang="de-AT" altLang="de-DE" sz="105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de-AT" altLang="de-DE" sz="105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+43 502044-0	   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de-AT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mbo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trinity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gmbh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Datenschutz I Impressum I Allgemeine Geschäftsbedingungen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BCA6B56-D235-81BC-076A-61EF7EC89B4E}"/>
              </a:ext>
            </a:extLst>
          </p:cNvPr>
          <p:cNvSpPr txBox="1"/>
          <p:nvPr/>
        </p:nvSpPr>
        <p:spPr>
          <a:xfrm>
            <a:off x="4428710" y="448700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Unternehmen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5BAB4B1-3FC1-5B03-6F4E-E2746E753BA0}"/>
              </a:ext>
            </a:extLst>
          </p:cNvPr>
          <p:cNvSpPr txBox="1"/>
          <p:nvPr/>
        </p:nvSpPr>
        <p:spPr>
          <a:xfrm>
            <a:off x="6146735" y="448700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Produkte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BEFC97D-A850-730D-BB1A-CE8A5F3DD31B}"/>
              </a:ext>
            </a:extLst>
          </p:cNvPr>
          <p:cNvSpPr txBox="1"/>
          <p:nvPr/>
        </p:nvSpPr>
        <p:spPr>
          <a:xfrm>
            <a:off x="7429877" y="441063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Karriere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92735DD-1C0B-C486-BA37-FD6E3383A871}"/>
              </a:ext>
            </a:extLst>
          </p:cNvPr>
          <p:cNvSpPr txBox="1"/>
          <p:nvPr/>
        </p:nvSpPr>
        <p:spPr>
          <a:xfrm>
            <a:off x="8586862" y="451553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Kontakt</a:t>
            </a:r>
          </a:p>
        </p:txBody>
      </p:sp>
      <p:pic>
        <p:nvPicPr>
          <p:cNvPr id="16" name="Grafik 15" descr="Ein Bild, das Flagge, rot, Karminrot, Symbol enthält.&#10;&#10;KI-generierte Inhalte können fehlerhaft sein.">
            <a:extLst>
              <a:ext uri="{FF2B5EF4-FFF2-40B4-BE49-F238E27FC236}">
                <a16:creationId xmlns:a16="http://schemas.microsoft.com/office/drawing/2014/main" id="{A6FF9B82-8B9B-F275-502C-6BE9063B0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261809" y="507102"/>
            <a:ext cx="331953" cy="21676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7C653B40-2815-5798-47C7-1AB84F306A4B}"/>
              </a:ext>
            </a:extLst>
          </p:cNvPr>
          <p:cNvSpPr txBox="1"/>
          <p:nvPr/>
        </p:nvSpPr>
        <p:spPr>
          <a:xfrm>
            <a:off x="9811518" y="457258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Download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EE0E556-477A-6CF9-E789-65CABA15FEA4}"/>
              </a:ext>
            </a:extLst>
          </p:cNvPr>
          <p:cNvSpPr txBox="1"/>
          <p:nvPr/>
        </p:nvSpPr>
        <p:spPr>
          <a:xfrm>
            <a:off x="834596" y="1126404"/>
            <a:ext cx="6969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AT" dirty="0">
                <a:solidFill>
                  <a:schemeClr val="bg1"/>
                </a:solidFill>
              </a:rPr>
              <a:t>Der Cooling Tower CT 2.0 als Liquid-to-Liquid-Prozessthermostat dient als Prozesskühlung für Anlagen mit höchster Anforderung an Temperaturstabilität, definierten Volumenstrom, stabilen Druck und Versorgungssicherheit mit einer abgeführten Wärmemenge von bis zu 800 kW.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58157B6-76B6-990A-15B5-56094ED00718}"/>
              </a:ext>
            </a:extLst>
          </p:cNvPr>
          <p:cNvSpPr txBox="1"/>
          <p:nvPr/>
        </p:nvSpPr>
        <p:spPr>
          <a:xfrm>
            <a:off x="834596" y="4011441"/>
            <a:ext cx="77128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Klassische Anwendungsbereiche sind: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Multi-Beam-Mask-Writer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Rasterelektronenmikroskope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Prüfstände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Rechenzentren - Cluster Cooling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Bioreaktoren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Usw.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96D8F7-CD98-79FA-20EE-649709DECFD9}"/>
              </a:ext>
            </a:extLst>
          </p:cNvPr>
          <p:cNvSpPr txBox="1"/>
          <p:nvPr/>
        </p:nvSpPr>
        <p:spPr>
          <a:xfrm>
            <a:off x="834596" y="2638812"/>
            <a:ext cx="6969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AT" dirty="0">
                <a:solidFill>
                  <a:schemeClr val="bg1"/>
                </a:solidFill>
              </a:rPr>
              <a:t>Der Cooling Tower CT 2.0 kann mit 2 Betriebsmodi betrieben werden: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de-AT" dirty="0">
                <a:solidFill>
                  <a:schemeClr val="bg1"/>
                </a:solidFill>
              </a:rPr>
              <a:t>Modus 1: Konstante Vorlauftemperatur mit einer Temperaturstabilität von ± 0,2 K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de-AT" dirty="0">
                <a:solidFill>
                  <a:schemeClr val="bg1"/>
                </a:solidFill>
              </a:rPr>
              <a:t>Modus 2: Up- &amp; </a:t>
            </a:r>
            <a:r>
              <a:rPr lang="de-AT" dirty="0" err="1">
                <a:solidFill>
                  <a:schemeClr val="bg1"/>
                </a:solidFill>
              </a:rPr>
              <a:t>Downramping</a:t>
            </a:r>
            <a:r>
              <a:rPr lang="de-AT" dirty="0">
                <a:solidFill>
                  <a:schemeClr val="bg1"/>
                </a:solidFill>
              </a:rPr>
              <a:t> der Vorlauftemperatur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4BF898B-F3AD-EF57-943C-C3839F1BE5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6" t="4564" r="10972" b="5501"/>
          <a:stretch/>
        </p:blipFill>
        <p:spPr>
          <a:xfrm>
            <a:off x="8391590" y="937757"/>
            <a:ext cx="3036195" cy="521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5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71B77-83D7-9527-BDDF-2036603BD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0C6C929-016C-EC75-9D3F-DD5E93AFB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28" y="376567"/>
            <a:ext cx="1368789" cy="477838"/>
          </a:xfrm>
          <a:prstGeom prst="rect">
            <a:avLst/>
          </a:prstGeom>
        </p:spPr>
      </p:pic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F7EFECB5-9FCD-9B98-F94F-5C9DE8894319}"/>
              </a:ext>
            </a:extLst>
          </p:cNvPr>
          <p:cNvSpPr txBox="1">
            <a:spLocks/>
          </p:cNvSpPr>
          <p:nvPr/>
        </p:nvSpPr>
        <p:spPr>
          <a:xfrm>
            <a:off x="906276" y="6298870"/>
            <a:ext cx="10443596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9864725" algn="r"/>
              </a:tabLst>
            </a:pPr>
            <a:r>
              <a:rPr lang="de-AT" altLang="de-DE" sz="105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MBO Trinity GmbH </a:t>
            </a:r>
            <a:r>
              <a:rPr lang="de-AT" altLang="de-DE" sz="105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de-AT" altLang="de-DE" sz="105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mail: </a:t>
            </a:r>
            <a:r>
              <a:rPr lang="de-AT" altLang="de-DE" sz="1050" u="sng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office@mbo-trinity.com</a:t>
            </a:r>
            <a:r>
              <a:rPr lang="de-AT" altLang="de-DE" sz="105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de-AT" altLang="de-DE" sz="1050" b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tel</a:t>
            </a:r>
            <a:r>
              <a:rPr lang="de-AT" altLang="de-DE" sz="105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de-AT" altLang="de-DE" sz="105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+43 502044-0	   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de-AT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mbo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trinity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gmbh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Datenschutz I Impressum I Allgemeine Geschäftsbedingungen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7F38E3-BC20-1879-98D0-43E5B9124C1C}"/>
              </a:ext>
            </a:extLst>
          </p:cNvPr>
          <p:cNvSpPr txBox="1"/>
          <p:nvPr/>
        </p:nvSpPr>
        <p:spPr>
          <a:xfrm>
            <a:off x="4428710" y="448700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Unternehmen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14729DB-AB2C-6E32-70E4-8BADA4B96A2E}"/>
              </a:ext>
            </a:extLst>
          </p:cNvPr>
          <p:cNvSpPr txBox="1"/>
          <p:nvPr/>
        </p:nvSpPr>
        <p:spPr>
          <a:xfrm>
            <a:off x="6146735" y="448700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Produkte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09CFE0-2E47-8833-8F31-EAA252702C5B}"/>
              </a:ext>
            </a:extLst>
          </p:cNvPr>
          <p:cNvSpPr txBox="1"/>
          <p:nvPr/>
        </p:nvSpPr>
        <p:spPr>
          <a:xfrm>
            <a:off x="7429877" y="441063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Karriere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ADB9D2B-8DC4-D852-2B73-4A94CF2E47AE}"/>
              </a:ext>
            </a:extLst>
          </p:cNvPr>
          <p:cNvSpPr txBox="1"/>
          <p:nvPr/>
        </p:nvSpPr>
        <p:spPr>
          <a:xfrm>
            <a:off x="8586862" y="451553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Kontakt</a:t>
            </a:r>
          </a:p>
        </p:txBody>
      </p:sp>
      <p:pic>
        <p:nvPicPr>
          <p:cNvPr id="16" name="Grafik 15" descr="Ein Bild, das Flagge, rot, Karminrot, Symbol enthält.&#10;&#10;KI-generierte Inhalte können fehlerhaft sein.">
            <a:extLst>
              <a:ext uri="{FF2B5EF4-FFF2-40B4-BE49-F238E27FC236}">
                <a16:creationId xmlns:a16="http://schemas.microsoft.com/office/drawing/2014/main" id="{0F53FAE1-173A-A13D-EEA5-B5E804AA5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261809" y="507102"/>
            <a:ext cx="331953" cy="21676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1D6109E-4943-CBE7-F756-1303D82FF04A}"/>
              </a:ext>
            </a:extLst>
          </p:cNvPr>
          <p:cNvSpPr txBox="1"/>
          <p:nvPr/>
        </p:nvSpPr>
        <p:spPr>
          <a:xfrm>
            <a:off x="9811518" y="457258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Download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F950F24-7A8C-A935-D9C1-3B7D35365AE4}"/>
              </a:ext>
            </a:extLst>
          </p:cNvPr>
          <p:cNvSpPr txBox="1"/>
          <p:nvPr/>
        </p:nvSpPr>
        <p:spPr>
          <a:xfrm>
            <a:off x="906276" y="3756467"/>
            <a:ext cx="7204217" cy="236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de-AT" dirty="0">
                <a:solidFill>
                  <a:schemeClr val="bg1"/>
                </a:solidFill>
              </a:rPr>
              <a:t>Am Cooling Tower CT 2.0 können bis zu 4 Utilities angeschlossen werden.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de-AT" dirty="0">
                <a:solidFill>
                  <a:schemeClr val="bg1"/>
                </a:solidFill>
              </a:rPr>
              <a:t>Der Cooling Tower CT 2.0 versorgt alle Utilities mit derselben Vorlauftemperatur und führt die Wärmelasten über den Wärmetauscher an die Gebäudekälteversorgung ab.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de-AT" dirty="0">
                <a:solidFill>
                  <a:schemeClr val="bg1"/>
                </a:solidFill>
              </a:rPr>
              <a:t>Für jedes Utility ist der Volumenstrom separat regelbar, wobei der Systemdruck für alle Utilities am gewünschten Druckpunkt konstant gehalten wird.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1448C7-219D-667A-4C05-740F6BFC9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96" y="1105171"/>
            <a:ext cx="4463124" cy="275742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E7B22F1-B01B-91CA-AD95-27E10EF8A4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3" t="11858" r="40277" b="6587"/>
          <a:stretch/>
        </p:blipFill>
        <p:spPr>
          <a:xfrm>
            <a:off x="8352687" y="984724"/>
            <a:ext cx="3194065" cy="5325607"/>
          </a:xfrm>
          <a:prstGeom prst="rect">
            <a:avLst/>
          </a:prstGeom>
        </p:spPr>
      </p:pic>
      <p:pic>
        <p:nvPicPr>
          <p:cNvPr id="7" name="Grafik 6" descr="Ein Bild, das Schrift, Screenshot, Text, Logo enthält.&#10;&#10;KI-generierte Inhalte können fehlerhaft sein.">
            <a:extLst>
              <a:ext uri="{FF2B5EF4-FFF2-40B4-BE49-F238E27FC236}">
                <a16:creationId xmlns:a16="http://schemas.microsoft.com/office/drawing/2014/main" id="{29A49995-F1A8-3F7E-0BB8-901AFA9C96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5300" y="2757557"/>
            <a:ext cx="1423541" cy="7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8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E5772-55D3-0AB9-A032-42FF6AEB2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A2363B8-1F2A-30AC-D149-9180C8509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28" y="376567"/>
            <a:ext cx="1368789" cy="47783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6DBBA95-4A0C-6AF2-E26D-3BBC3531B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12" y="2107503"/>
            <a:ext cx="2064464" cy="27526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C30C996-0566-54A1-77B1-308D06E76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7848" y="2107503"/>
            <a:ext cx="2302434" cy="298395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C7F06F7-0FAF-3B20-4116-6C3DC9A420C9}"/>
              </a:ext>
            </a:extLst>
          </p:cNvPr>
          <p:cNvSpPr txBox="1"/>
          <p:nvPr/>
        </p:nvSpPr>
        <p:spPr>
          <a:xfrm>
            <a:off x="3718836" y="2744898"/>
            <a:ext cx="485337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AT" sz="2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Steigen Sie ein in die Welt der MBO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de-A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Sannen des QR-Codes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de-A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Browser (Chrome oder Safari)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de-A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Menüführung am Handy folgen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89CE68CD-8814-3694-1779-5E45C635F18B}"/>
              </a:ext>
            </a:extLst>
          </p:cNvPr>
          <p:cNvSpPr txBox="1">
            <a:spLocks/>
          </p:cNvSpPr>
          <p:nvPr/>
        </p:nvSpPr>
        <p:spPr>
          <a:xfrm>
            <a:off x="906276" y="6298870"/>
            <a:ext cx="10443596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9864725" algn="r"/>
              </a:tabLst>
            </a:pPr>
            <a:r>
              <a:rPr lang="de-AT" altLang="de-DE" sz="105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MBO Trinity GmbH </a:t>
            </a:r>
            <a:r>
              <a:rPr lang="de-AT" altLang="de-DE" sz="105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de-AT" altLang="de-DE" sz="105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mail: </a:t>
            </a:r>
            <a:r>
              <a:rPr lang="de-AT" altLang="de-DE" sz="1050" u="sng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office@mbo-trinity.com</a:t>
            </a:r>
            <a:r>
              <a:rPr lang="de-AT" altLang="de-DE" sz="105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de-AT" altLang="de-DE" sz="1050" b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tel</a:t>
            </a:r>
            <a:r>
              <a:rPr lang="de-AT" altLang="de-DE" sz="105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de-AT" altLang="de-DE" sz="105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+43 502044-0	   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de-AT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mbo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trinity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gmbh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Datenschutz I Impressum I Allgemeine Geschäftsbedingungen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89CC3A-E305-2789-9BED-047DADF0F127}"/>
              </a:ext>
            </a:extLst>
          </p:cNvPr>
          <p:cNvSpPr txBox="1"/>
          <p:nvPr/>
        </p:nvSpPr>
        <p:spPr>
          <a:xfrm>
            <a:off x="2952098" y="5391735"/>
            <a:ext cx="7257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AT" sz="5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limits</a:t>
            </a:r>
            <a:r>
              <a:rPr lang="de-AT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5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AT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AT" sz="5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mindset</a:t>
            </a:r>
            <a:endParaRPr lang="de-AT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9DA3B6-B141-2126-51DE-74E0F51F9D0F}"/>
              </a:ext>
            </a:extLst>
          </p:cNvPr>
          <p:cNvSpPr txBox="1"/>
          <p:nvPr/>
        </p:nvSpPr>
        <p:spPr>
          <a:xfrm>
            <a:off x="4428710" y="448700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Unternehmen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A61F108-4F0C-379F-FFCC-6AC54435F78C}"/>
              </a:ext>
            </a:extLst>
          </p:cNvPr>
          <p:cNvSpPr txBox="1"/>
          <p:nvPr/>
        </p:nvSpPr>
        <p:spPr>
          <a:xfrm>
            <a:off x="6146735" y="448700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Produkte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8D058F2-5D4A-A82E-7193-5813D6DAA9CC}"/>
              </a:ext>
            </a:extLst>
          </p:cNvPr>
          <p:cNvSpPr txBox="1"/>
          <p:nvPr/>
        </p:nvSpPr>
        <p:spPr>
          <a:xfrm>
            <a:off x="7429877" y="441063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Karriere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D1855C3-3147-791B-6DC3-E3968516D77D}"/>
              </a:ext>
            </a:extLst>
          </p:cNvPr>
          <p:cNvSpPr txBox="1"/>
          <p:nvPr/>
        </p:nvSpPr>
        <p:spPr>
          <a:xfrm>
            <a:off x="8586862" y="451553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Kontakt</a:t>
            </a:r>
          </a:p>
        </p:txBody>
      </p:sp>
      <p:pic>
        <p:nvPicPr>
          <p:cNvPr id="16" name="Grafik 15" descr="Ein Bild, das Flagge, rot, Karminrot, Symbol enthält.&#10;&#10;KI-generierte Inhalte können fehlerhaft sein.">
            <a:extLst>
              <a:ext uri="{FF2B5EF4-FFF2-40B4-BE49-F238E27FC236}">
                <a16:creationId xmlns:a16="http://schemas.microsoft.com/office/drawing/2014/main" id="{BE62835C-3395-86AD-449B-2B0BBDF38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261809" y="507102"/>
            <a:ext cx="331953" cy="21676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316E77E-4491-1E66-26EF-126607154375}"/>
              </a:ext>
            </a:extLst>
          </p:cNvPr>
          <p:cNvSpPr txBox="1"/>
          <p:nvPr/>
        </p:nvSpPr>
        <p:spPr>
          <a:xfrm>
            <a:off x="9811518" y="457258"/>
            <a:ext cx="158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de-DE" sz="1800" dirty="0">
                <a:solidFill>
                  <a:srgbClr val="FFFFFF"/>
                </a:solidFill>
              </a:rPr>
              <a:t>Download</a:t>
            </a:r>
          </a:p>
        </p:txBody>
      </p:sp>
    </p:spTree>
    <p:extLst>
      <p:ext uri="{BB962C8B-B14F-4D97-AF65-F5344CB8AC3E}">
        <p14:creationId xmlns:p14="http://schemas.microsoft.com/office/powerpoint/2010/main" val="414743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theme/theme1.xml><?xml version="1.0" encoding="utf-8"?>
<a:theme xmlns:a="http://schemas.openxmlformats.org/drawingml/2006/main" name="Master Trinity H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O_Trinity_GmbH_II_de.potx" id="{366E3630-B22C-4E3D-9747-5BF531C635D7}" vid="{A13D97C2-B7B5-48B2-9998-D663CCBE739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MBO_Trinity_GmbH_II_de</Template>
  <TotalTime>0</TotalTime>
  <Words>289</Words>
  <Application>Microsoft Office PowerPoint</Application>
  <PresentationFormat>Breitbild</PresentationFormat>
  <Paragraphs>49</Paragraphs>
  <Slides>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Wingdings</vt:lpstr>
      <vt:lpstr>Master Trinity HP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MBO Services GmbH</dc:creator>
  <cp:lastModifiedBy>Office MBO Services GmbH</cp:lastModifiedBy>
  <cp:revision>29</cp:revision>
  <dcterms:created xsi:type="dcterms:W3CDTF">2025-05-08T11:48:37Z</dcterms:created>
  <dcterms:modified xsi:type="dcterms:W3CDTF">2026-01-13T12:31:04Z</dcterms:modified>
</cp:coreProperties>
</file>